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91" r:id="rId32"/>
    <p:sldId id="289" r:id="rId33"/>
    <p:sldId id="290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10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1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9019" autoAdjust="0"/>
  </p:normalViewPr>
  <p:slideViewPr>
    <p:cSldViewPr snapToGrid="0">
      <p:cViewPr varScale="1">
        <p:scale>
          <a:sx n="73" d="100"/>
          <a:sy n="73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Denn, die technische Komplexität haben wir selbst im Griff</a:t>
            </a:r>
          </a:p>
          <a:p>
            <a:r>
              <a:t>Die fachliche Komplexität (die Domäne) ist vorgeben.</a:t>
            </a:r>
          </a:p>
          <a:p>
            <a:r>
              <a:t>-&gt; es geht in DDD also erst einmal nicht um Code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wollen wir uns heute ansehen?</a:t>
            </a:r>
          </a:p>
          <a:p>
            <a:r>
              <a:t>Man kann nun sehen, dass nicht alles zu DDD gehört. Event Storming / Sourcing, CQRS, 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Alle Beteiligten eines Bound Contexts sprechen dieselbe Sprache. (Und im besten Fall finden wir die Sprache in der Software wieder)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Lager = Bier</a:t>
            </a:r>
          </a:p>
          <a:p>
            <a:r>
              <a:t>Auch bei Deutsch: Beispiel. Wir wollen den Service ausbauen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VIT</a:t>
            </a:r>
          </a:p>
          <a:p>
            <a:r>
              <a:t>Race (Rasse) vs Breed (Züchtung)</a:t>
            </a:r>
          </a:p>
          <a:p>
            <a:endParaRPr/>
          </a:p>
          <a:p>
            <a:r>
              <a:t>Aussage ist nicht „sprecht deutsch“ sondern „sprecht die richtige Sprache“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 err="1"/>
              <a:t>Englisch</a:t>
            </a:r>
            <a:r>
              <a:rPr dirty="0"/>
              <a:t>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Bijektive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  <a:p>
            <a:r>
              <a:rPr dirty="0" err="1"/>
              <a:t>Zentrales</a:t>
            </a:r>
            <a:r>
              <a:rPr dirty="0"/>
              <a:t> Modell DB </a:t>
            </a:r>
            <a:r>
              <a:rPr dirty="0" err="1"/>
              <a:t>liefert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mehr</a:t>
            </a:r>
            <a:r>
              <a:rPr dirty="0"/>
              <a:t> </a:t>
            </a:r>
            <a:r>
              <a:rPr dirty="0" err="1"/>
              <a:t>Abweichungen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0" name="Shape 13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 soll in dem Workshop nicht darum gehen:</a:t>
            </a:r>
          </a:p>
          <a:p>
            <a:pPr marL="305593" indent="-305593">
              <a:buSzPct val="145000"/>
              <a:buChar char="*"/>
            </a:pPr>
            <a:r>
              <a:t>in die Tiefe von DDD abzutauchen</a:t>
            </a:r>
          </a:p>
          <a:p>
            <a:pPr marL="305593" indent="-305593">
              <a:buSzPct val="145000"/>
              <a:buChar char="*"/>
            </a:pPr>
            <a:r>
              <a:t>Grundlegende Patterns erklären (warum ist lose Kopplung gut?)</a:t>
            </a:r>
          </a:p>
          <a:p>
            <a:r>
              <a:t>Es ist aber sinnvoll, alle auf einen Stand zu heben.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8" name="Shape 1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Datenbank ist erlaubt. Swagger ist erlaubt.</a:t>
            </a:r>
          </a:p>
          <a:p>
            <a:r>
              <a:t>GitLab wäre schön, aber kein muss.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kategorisiere. Optimalerweise schon in DB-Schemas gedacht.</a:t>
            </a:r>
          </a:p>
          <a:p>
            <a:r>
              <a:t>Und dann beginnt die Entwicklung (im Team).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Wir wurden darauf geschult. </a:t>
            </a:r>
          </a:p>
          <a:p>
            <a:r>
              <a:t>Wir denken in Bezeichnern und Patterns.</a:t>
            </a:r>
          </a:p>
          <a:p>
            <a:r>
              <a:t>Wir hören (vielleicht) nicht richtig zu!</a:t>
            </a:r>
          </a:p>
          <a:p>
            <a:endParaRPr/>
          </a:p>
          <a:p>
            <a:r>
              <a:t>Gerade aus der typischen Schichtenarchitektur, Applikation Server, SOA, … hat man viele Begriffe mitgenommen.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Gregor Biswanger</a:t>
            </a:r>
          </a:p>
          <a:p>
            <a:r>
              <a:t>Man versucht eine gemeinsame Sprache zu sprechen.</a:t>
            </a:r>
          </a:p>
          <a:p>
            <a:r>
              <a:t>Heute geht es um die Implementierung und es wäre ja schön, wenn wir diese Sprache darin wiederfinden.</a:t>
            </a:r>
          </a:p>
          <a:p>
            <a:r>
              <a:t>Was fällt auf?</a:t>
            </a:r>
          </a:p>
          <a:p>
            <a:pPr marL="305593" indent="-305593">
              <a:buSzPct val="145000"/>
              <a:buChar char="*"/>
            </a:pPr>
            <a:r>
              <a:t>Keine Datenbank</a:t>
            </a:r>
          </a:p>
          <a:p>
            <a:pPr marL="305593" indent="-305593">
              <a:buSzPct val="145000"/>
              <a:buChar char="*"/>
            </a:pPr>
            <a:r>
              <a:t>Sprache ist deutsch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gebe hier heute einen Short-Cut zu DDD. </a:t>
            </a:r>
          </a:p>
          <a:p>
            <a:r>
              <a:t>Es soll eigentlich um das Implementieren gehen.</a:t>
            </a:r>
          </a:p>
          <a:p>
            <a:r>
              <a:t>Ich bringe alle auf einen Stand.</a:t>
            </a:r>
          </a:p>
          <a:p>
            <a:endParaRPr/>
          </a:p>
          <a:p>
            <a:r>
              <a:t>DDD wurde mit Microservices groß. </a:t>
            </a:r>
          </a:p>
          <a:p>
            <a:r>
              <a:t>Fun Fact: DDD ist eigentlich zur Aufteilung in Monolithen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tif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7.t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56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4.tif"/><Relationship Id="rId21" Type="http://schemas.openxmlformats.org/officeDocument/2006/relationships/image" Target="../media/image70.png"/><Relationship Id="rId7" Type="http://schemas.openxmlformats.org/officeDocument/2006/relationships/image" Target="../media/image4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4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2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12" Type="http://schemas.openxmlformats.org/officeDocument/2006/relationships/image" Target="../media/image61.png"/><Relationship Id="rId17" Type="http://schemas.openxmlformats.org/officeDocument/2006/relationships/image" Target="../media/image79.png"/><Relationship Id="rId2" Type="http://schemas.openxmlformats.org/officeDocument/2006/relationships/image" Target="../media/image4.tif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0.png"/><Relationship Id="rId9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4.tif"/><Relationship Id="rId21" Type="http://schemas.openxmlformats.org/officeDocument/2006/relationships/image" Target="../media/image96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2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64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95621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Technische Änderungen haben keinen Impact auf die Fachlichkeit!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3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31" name="A language structured around the domain model…"/>
          <p:cNvSpPr txBox="1"/>
          <p:nvPr/>
        </p:nvSpPr>
        <p:spPr>
          <a:xfrm>
            <a:off x="4800436" y="6332246"/>
            <a:ext cx="15297735" cy="231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 language structured around the domain model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and used by </a:t>
            </a:r>
            <a:r>
              <a:rPr>
                <a:latin typeface="Lato Bold"/>
                <a:ea typeface="Lato Bold"/>
                <a:cs typeface="Lato Bold"/>
                <a:sym typeface="Lato Bold"/>
              </a:rPr>
              <a:t>all team members within a bounded context</a:t>
            </a:r>
            <a:r>
              <a:t> </a:t>
            </a:r>
          </a:p>
          <a:p>
            <a:pPr algn="l" defTabSz="457200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to connect all the activities of the team with the software.</a:t>
            </a:r>
          </a:p>
        </p:txBody>
      </p:sp>
      <p:sp>
        <p:nvSpPr>
          <p:cNvPr id="332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sp>
        <p:nvSpPr>
          <p:cNvPr id="333" name="„"/>
          <p:cNvSpPr txBox="1"/>
          <p:nvPr/>
        </p:nvSpPr>
        <p:spPr>
          <a:xfrm>
            <a:off x="4015353" y="4596429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334" name="„"/>
          <p:cNvSpPr txBox="1"/>
          <p:nvPr/>
        </p:nvSpPr>
        <p:spPr>
          <a:xfrm>
            <a:off x="20221909" y="6096680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You can find the documents at the lager!"/>
          <p:cNvSpPr txBox="1"/>
          <p:nvPr/>
        </p:nvSpPr>
        <p:spPr>
          <a:xfrm>
            <a:off x="9128034" y="5641520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You can find the documents at the lager!</a:t>
            </a:r>
          </a:p>
        </p:txBody>
      </p:sp>
      <p:sp>
        <p:nvSpPr>
          <p:cNvPr id="34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4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42" name="„"/>
          <p:cNvSpPr txBox="1"/>
          <p:nvPr/>
        </p:nvSpPr>
        <p:spPr>
          <a:xfrm>
            <a:off x="10323537" y="4718335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3" name="„"/>
          <p:cNvSpPr txBox="1"/>
          <p:nvPr/>
        </p:nvSpPr>
        <p:spPr>
          <a:xfrm>
            <a:off x="21939119" y="4737108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44" name="Form"/>
          <p:cNvSpPr/>
          <p:nvPr/>
        </p:nvSpPr>
        <p:spPr>
          <a:xfrm>
            <a:off x="-3233882" y="1126843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5" name="Form"/>
          <p:cNvSpPr/>
          <p:nvPr/>
        </p:nvSpPr>
        <p:spPr>
          <a:xfrm>
            <a:off x="-3231897" y="6100877"/>
            <a:ext cx="274955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54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21600" y="5400"/>
                </a:lnTo>
                <a:lnTo>
                  <a:pt x="108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6" name="Form"/>
          <p:cNvSpPr/>
          <p:nvPr/>
        </p:nvSpPr>
        <p:spPr>
          <a:xfrm>
            <a:off x="-1778794" y="3589337"/>
            <a:ext cx="15882938" cy="10675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7" name="Polygon"/>
          <p:cNvSpPr/>
          <p:nvPr/>
        </p:nvSpPr>
        <p:spPr>
          <a:xfrm>
            <a:off x="12803928" y="9905917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8" name="Polygon"/>
          <p:cNvSpPr/>
          <p:nvPr/>
        </p:nvSpPr>
        <p:spPr>
          <a:xfrm>
            <a:off x="2372107" y="4718335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9" name="Polygon"/>
          <p:cNvSpPr/>
          <p:nvPr/>
        </p:nvSpPr>
        <p:spPr>
          <a:xfrm>
            <a:off x="8427469" y="11701924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95B3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5706094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0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35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grpSp>
        <p:nvGrpSpPr>
          <p:cNvPr id="558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55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5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57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59" name="Bounded-Context-Bestimmung ist nicht immer einfach…"/>
          <p:cNvSpPr txBox="1"/>
          <p:nvPr/>
        </p:nvSpPr>
        <p:spPr>
          <a:xfrm>
            <a:off x="3418787" y="5626241"/>
            <a:ext cx="18635420" cy="261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Bounded-Context-</a:t>
            </a:r>
            <a:r>
              <a:rPr dirty="0" err="1"/>
              <a:t>Bestimmung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einfach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gibt</a:t>
            </a:r>
            <a:r>
              <a:rPr dirty="0"/>
              <a:t> Tools (</a:t>
            </a:r>
            <a:r>
              <a:rPr dirty="0" err="1"/>
              <a:t>z.B.</a:t>
            </a:r>
            <a:r>
              <a:rPr dirty="0"/>
              <a:t> Event </a:t>
            </a:r>
            <a:r>
              <a:rPr dirty="0" err="1"/>
              <a:t>Stor</a:t>
            </a:r>
            <a:r>
              <a:rPr lang="de-DE" dirty="0"/>
              <a:t>m</a:t>
            </a:r>
            <a:r>
              <a:rPr dirty="0" err="1"/>
              <a:t>ing</a:t>
            </a:r>
            <a:r>
              <a:rPr dirty="0"/>
              <a:t>), die </a:t>
            </a:r>
            <a:r>
              <a:rPr dirty="0" err="1"/>
              <a:t>dabei</a:t>
            </a:r>
            <a:r>
              <a:rPr dirty="0"/>
              <a:t> </a:t>
            </a: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können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geht</a:t>
            </a:r>
            <a:r>
              <a:rPr dirty="0"/>
              <a:t> in </a:t>
            </a:r>
            <a:r>
              <a:rPr dirty="0" err="1"/>
              <a:t>erster</a:t>
            </a:r>
            <a:r>
              <a:rPr dirty="0"/>
              <a:t> Linie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nicht</a:t>
            </a:r>
            <a:r>
              <a:rPr dirty="0"/>
              <a:t> um </a:t>
            </a:r>
            <a:r>
              <a:rPr dirty="0" err="1"/>
              <a:t>Daten</a:t>
            </a:r>
            <a:r>
              <a:rPr dirty="0"/>
              <a:t>, </a:t>
            </a:r>
            <a:r>
              <a:rPr dirty="0" err="1"/>
              <a:t>sondern</a:t>
            </a:r>
            <a:r>
              <a:rPr dirty="0"/>
              <a:t> um den </a:t>
            </a:r>
            <a:r>
              <a:rPr dirty="0" err="1"/>
              <a:t>Prozess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097659" cy="10784738"/>
            <a:chOff x="1522362" y="1564801"/>
            <a:chExt cx="11097658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097658" cy="10784736"/>
              <a:chOff x="1522362" y="1564801"/>
              <a:chExt cx="11097657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CodingChallenge</a:t>
                </a:r>
                <a:r>
                  <a:rPr dirty="0"/>
                  <a:t>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987860" y="7285390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003072" y="630745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019660" y="102200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9805" y="6622174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70970" y="818324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5862440" y="930016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lang="de-DE"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Hat einen Lebenszyklus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Attribute können sich ändern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Existiert unabhängig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35" y="2623486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74" y="643063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192514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Wird durch eine ID identifiziert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einen Lebenszyklus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Attribute können sich ändern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Kann nur als Teil eines Aggregats existieren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3600" dirty="0"/>
                <a:t>Hat </a:t>
              </a:r>
              <a:r>
                <a:rPr sz="3600" dirty="0" err="1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sz="3600" dirty="0"/>
                <a:t> </a:t>
              </a:r>
              <a:r>
                <a:rPr sz="3600" dirty="0" err="1"/>
                <a:t>mit</a:t>
              </a:r>
              <a:r>
                <a:rPr sz="3600" dirty="0"/>
                <a:t> </a:t>
              </a:r>
              <a:r>
                <a:rPr sz="3600" dirty="0" err="1"/>
                <a:t>einer</a:t>
              </a:r>
              <a:r>
                <a:rPr sz="3600" dirty="0"/>
                <a:t> </a:t>
              </a:r>
              <a:r>
                <a:rPr sz="3600" dirty="0" err="1"/>
                <a:t>Datenbank</a:t>
              </a:r>
              <a:r>
                <a:rPr sz="3600" dirty="0"/>
                <a:t>-Entity </a:t>
              </a:r>
              <a:r>
                <a:rPr sz="3600" dirty="0" err="1"/>
                <a:t>zu</a:t>
              </a:r>
              <a:r>
                <a:rPr lang="de-DE" sz="3600" dirty="0"/>
                <a:t> </a:t>
              </a:r>
              <a:r>
                <a:rPr sz="3600" dirty="0"/>
                <a:t>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1879008" y="233037"/>
                <a:ext cx="1346520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Artikel</a:t>
                </a:r>
                <a:endParaRPr dirty="0"/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333782"/>
                <a:ext cx="4044751" cy="2360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 err="1"/>
                  <a:t>artikel</a:t>
                </a:r>
                <a:r>
                  <a:rPr sz="2400" dirty="0" err="1"/>
                  <a:t>nummer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lang="de-DE"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/>
                  <a:t>menge: </a:t>
                </a:r>
                <a:r>
                  <a:rPr lang="de-DE" sz="2400" dirty="0" err="1"/>
                  <a:t>Int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Attribute </a:t>
              </a:r>
              <a:r>
                <a:rPr dirty="0" err="1"/>
                <a:t>sind</a:t>
              </a:r>
              <a:r>
                <a:rPr dirty="0"/>
                <a:t> </a:t>
              </a: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änderbar</a:t>
              </a: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Wird</a:t>
              </a:r>
              <a:r>
                <a:rPr dirty="0"/>
                <a:t> </a:t>
              </a:r>
              <a:r>
                <a:rPr dirty="0" err="1"/>
                <a:t>durch</a:t>
              </a:r>
              <a:r>
                <a:rPr dirty="0"/>
                <a:t> die Attribute </a:t>
              </a:r>
              <a:r>
                <a:rPr dirty="0" err="1"/>
                <a:t>identifiziert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377" y="241084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426" y="508717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für die </a:t>
              </a:r>
              <a:r>
                <a:rPr dirty="0" err="1"/>
                <a:t>Speicherung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Nimmt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Gibt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</a:t>
              </a:r>
              <a:r>
                <a:rPr dirty="0" err="1"/>
                <a:t>heraus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2005466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745" y="5682657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6"/>
              <a:ext cx="5244232" cy="2921018"/>
              <a:chOff x="-69851" y="-69850"/>
              <a:chExt cx="5244231" cy="2921017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 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212324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5461185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5638895"/>
              <a:chOff x="-69850" y="-69850"/>
              <a:chExt cx="5244230" cy="563889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67915" y="1418912"/>
                <a:ext cx="4946864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artikel,rabattCode</a:t>
                </a:r>
                <a:r>
                  <a:rPr sz="2400" dirty="0"/>
                  <a:t>) </a:t>
                </a:r>
              </a:p>
            </p:txBody>
          </p:sp>
          <p:grpSp>
            <p:nvGrpSpPr>
              <p:cNvPr id="1200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99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8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01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0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04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</a:t>
              </a:r>
              <a:r>
                <a:rPr lang="de-DE" dirty="0" err="1"/>
                <a:t>UseCase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alles</a:t>
              </a:r>
              <a:r>
                <a:rPr dirty="0"/>
                <a:t> </a:t>
              </a: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als</a:t>
              </a:r>
              <a:r>
                <a:rPr dirty="0"/>
                <a:t> </a:t>
              </a:r>
              <a:r>
                <a:rPr dirty="0" err="1"/>
                <a:t>einzelnes</a:t>
              </a:r>
              <a:r>
                <a:rPr dirty="0"/>
                <a:t> </a:t>
              </a:r>
              <a:r>
                <a:rPr dirty="0" err="1"/>
                <a:t>Aggregat</a:t>
              </a:r>
              <a:r>
                <a:rPr dirty="0"/>
                <a:t> </a:t>
              </a:r>
              <a:r>
                <a:rPr dirty="0" err="1"/>
                <a:t>modelliert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4" y="2267417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808614"/>
            <a:ext cx="11886905" cy="11850739"/>
            <a:chOff x="0" y="0"/>
            <a:chExt cx="11886903" cy="11850738"/>
          </a:xfrm>
        </p:grpSpPr>
        <p:sp>
          <p:nvSpPr>
            <p:cNvPr id="1280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Häufig</a:t>
              </a:r>
              <a:r>
                <a:rPr dirty="0"/>
                <a:t> </a:t>
              </a:r>
              <a:r>
                <a:rPr dirty="0" err="1"/>
                <a:t>zur</a:t>
              </a:r>
              <a:r>
                <a:rPr dirty="0"/>
                <a:t>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dirty="0" err="1"/>
                <a:t>Kontextgrenzen</a:t>
              </a:r>
              <a:r>
                <a:rPr dirty="0"/>
                <a:t> </a:t>
              </a:r>
              <a:r>
                <a:rPr dirty="0" err="1"/>
                <a:t>hinweg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auch</a:t>
              </a:r>
              <a:r>
                <a:rPr dirty="0"/>
                <a:t> in </a:t>
              </a:r>
              <a:r>
                <a:rPr dirty="0" err="1"/>
                <a:t>einer</a:t>
              </a:r>
              <a:r>
                <a:rPr dirty="0"/>
                <a:t> </a:t>
              </a:r>
              <a:r>
                <a:rPr dirty="0" err="1"/>
                <a:t>Domäne</a:t>
              </a:r>
              <a:r>
                <a:rPr dirty="0"/>
                <a:t> </a:t>
              </a:r>
              <a:r>
                <a:rPr dirty="0" err="1"/>
                <a:t>verwendet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833338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6937523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5" y="7421402"/>
              <a:ext cx="5244232" cy="3765410"/>
              <a:chOff x="-69851" y="-69850"/>
              <a:chExt cx="5244231" cy="3765409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24330" y="215781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71" y="1614811"/>
                <a:ext cx="4044751" cy="1744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</a:t>
                </a:r>
                <a:r>
                  <a:rPr sz="2400" dirty="0" err="1"/>
                  <a:t>BestellArtikel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4746846"/>
            <a:ext cx="18635420" cy="4222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Es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viele</a:t>
            </a:r>
            <a:r>
              <a:rPr dirty="0"/>
              <a:t> </a:t>
            </a:r>
            <a:r>
              <a:rPr dirty="0" err="1"/>
              <a:t>unterschiedliche</a:t>
            </a:r>
            <a:r>
              <a:rPr dirty="0"/>
              <a:t> DDD </a:t>
            </a:r>
            <a:r>
              <a:rPr dirty="0" err="1"/>
              <a:t>Begriffe</a:t>
            </a:r>
            <a:r>
              <a:rPr dirty="0"/>
              <a:t> (Building Blocks)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Taktisches</a:t>
            </a:r>
            <a:r>
              <a:rPr dirty="0"/>
              <a:t> Design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einfach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schaffen</a:t>
            </a:r>
            <a:r>
              <a:rPr dirty="0"/>
              <a:t>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technisches</a:t>
            </a:r>
            <a:r>
              <a:rPr dirty="0"/>
              <a:t> </a:t>
            </a:r>
            <a:r>
              <a:rPr dirty="0" err="1"/>
              <a:t>Verständnis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Model</a:t>
            </a:r>
            <a:r>
              <a:rPr lang="de-DE" dirty="0"/>
              <a:t>l</a:t>
            </a:r>
            <a:r>
              <a:rPr dirty="0"/>
              <a:t> </a:t>
            </a:r>
            <a:r>
              <a:rPr dirty="0" err="1"/>
              <a:t>wieder</a:t>
            </a:r>
            <a:endParaRPr dirty="0"/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0978550" y="9030731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Fazit</a:t>
            </a:r>
          </a:p>
        </p:txBody>
      </p:sp>
      <p:pic>
        <p:nvPicPr>
          <p:cNvPr id="1387" name="51OWGtzQLLL.jpg" descr="51OWGtzQL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4" y="757580"/>
            <a:ext cx="1249364" cy="16525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Fachsprache ist wesentlich…"/>
          <p:cNvSpPr txBox="1"/>
          <p:nvPr/>
        </p:nvSpPr>
        <p:spPr>
          <a:xfrm>
            <a:off x="2874290" y="5379233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wesentlich</a:t>
            </a:r>
            <a:endParaRPr lang="de-DE"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sorgen</a:t>
            </a:r>
            <a:r>
              <a:rPr dirty="0"/>
              <a:t> für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Verständnis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Technikern</a:t>
            </a:r>
            <a:r>
              <a:rPr dirty="0"/>
              <a:t> und </a:t>
            </a:r>
            <a:r>
              <a:rPr dirty="0" err="1"/>
              <a:t>Nicht-Technikern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DDD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viel</a:t>
            </a:r>
            <a:r>
              <a:rPr dirty="0"/>
              <a:t> Arbeit (</a:t>
            </a:r>
            <a:r>
              <a:rPr dirty="0" err="1"/>
              <a:t>taktisches</a:t>
            </a:r>
            <a:r>
              <a:rPr dirty="0"/>
              <a:t> und </a:t>
            </a:r>
            <a:r>
              <a:rPr dirty="0" err="1"/>
              <a:t>strategisches</a:t>
            </a:r>
            <a:r>
              <a:rPr dirty="0"/>
              <a:t> Design, </a:t>
            </a:r>
            <a:r>
              <a:rPr dirty="0" err="1"/>
              <a:t>Anforderungsmanagement</a:t>
            </a:r>
            <a:r>
              <a:rPr dirty="0"/>
              <a:t>,</a:t>
            </a:r>
            <a:r>
              <a:rPr lang="de-DE" dirty="0"/>
              <a:t> </a:t>
            </a:r>
            <a:r>
              <a:rPr dirty="0"/>
              <a:t>…)</a:t>
            </a:r>
            <a:r>
              <a:rPr lang="de-DE" dirty="0"/>
              <a:t>, aber es lohnt sich!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Fazit</a:t>
            </a:r>
          </a:p>
        </p:txBody>
      </p:sp>
      <p:pic>
        <p:nvPicPr>
          <p:cNvPr id="1394" name="51OWGtzQLLL.jpg" descr="51OWGtzQL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4" y="757580"/>
            <a:ext cx="1249364" cy="1652596"/>
          </a:xfrm>
          <a:prstGeom prst="rect">
            <a:avLst/>
          </a:prstGeom>
          <a:ln w="12700">
            <a:miter lim="400000"/>
          </a:ln>
        </p:spPr>
      </p:pic>
      <p:sp>
        <p:nvSpPr>
          <p:cNvPr id="1395" name="Fachsprache ist wesentlich…"/>
          <p:cNvSpPr txBox="1"/>
          <p:nvPr/>
        </p:nvSpPr>
        <p:spPr>
          <a:xfrm>
            <a:off x="2874290" y="5249119"/>
            <a:ext cx="18635420" cy="4094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wesentlich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dirty="0" err="1"/>
              <a:t>sorgen</a:t>
            </a:r>
            <a:r>
              <a:rPr dirty="0"/>
              <a:t> für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gemeinsames</a:t>
            </a:r>
            <a:r>
              <a:rPr dirty="0"/>
              <a:t> </a:t>
            </a:r>
            <a:r>
              <a:rPr dirty="0" err="1"/>
              <a:t>Verständnis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Technikern</a:t>
            </a:r>
            <a:r>
              <a:rPr dirty="0"/>
              <a:t> und </a:t>
            </a:r>
            <a:r>
              <a:rPr dirty="0" err="1"/>
              <a:t>Nicht-Technikern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DDD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viel</a:t>
            </a:r>
            <a:r>
              <a:rPr dirty="0"/>
              <a:t> Arbeit (</a:t>
            </a:r>
            <a:r>
              <a:rPr dirty="0" err="1"/>
              <a:t>taktisches</a:t>
            </a:r>
            <a:r>
              <a:rPr dirty="0"/>
              <a:t> und </a:t>
            </a:r>
            <a:r>
              <a:rPr dirty="0" err="1"/>
              <a:t>strategisches</a:t>
            </a:r>
            <a:r>
              <a:rPr dirty="0"/>
              <a:t> Design, </a:t>
            </a:r>
            <a:r>
              <a:rPr dirty="0" err="1"/>
              <a:t>Anforderungsmanagement</a:t>
            </a:r>
            <a:r>
              <a:rPr dirty="0"/>
              <a:t>, …)</a:t>
            </a:r>
            <a:r>
              <a:rPr lang="de-DE" dirty="0"/>
              <a:t>, aber es lohnt sich!</a:t>
            </a:r>
            <a:endParaRPr dirty="0"/>
          </a:p>
        </p:txBody>
      </p:sp>
      <p:sp>
        <p:nvSpPr>
          <p:cNvPr id="1396" name="Fragen?"/>
          <p:cNvSpPr txBox="1"/>
          <p:nvPr/>
        </p:nvSpPr>
        <p:spPr>
          <a:xfrm>
            <a:off x="5908992" y="4652962"/>
            <a:ext cx="12566016" cy="441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 err="1"/>
              <a:t>Fragen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1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Polygon"/>
          <p:cNvSpPr/>
          <p:nvPr/>
        </p:nvSpPr>
        <p:spPr>
          <a:xfrm>
            <a:off x="11993412" y="4902200"/>
            <a:ext cx="1209838" cy="13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1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2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D6D0C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3" name="Wir haben Datenbank"/>
          <p:cNvSpPr txBox="1"/>
          <p:nvPr/>
        </p:nvSpPr>
        <p:spPr>
          <a:xfrm>
            <a:off x="1285239" y="7083173"/>
            <a:ext cx="120345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Datenbank</a:t>
            </a:r>
          </a:p>
        </p:txBody>
      </p:sp>
      <p:sp>
        <p:nvSpPr>
          <p:cNvPr id="1424" name="„"/>
          <p:cNvSpPr txBox="1"/>
          <p:nvPr/>
        </p:nvSpPr>
        <p:spPr>
          <a:xfrm>
            <a:off x="414602" y="5486373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25" name="„"/>
          <p:cNvSpPr txBox="1"/>
          <p:nvPr/>
        </p:nvSpPr>
        <p:spPr>
          <a:xfrm>
            <a:off x="13086678" y="549601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74855" y="9551120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701701" y="9666130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068171" y="2855026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4522593" y="6234114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832" name="Entitiy"/>
          <p:cNvSpPr txBox="1"/>
          <p:nvPr/>
        </p:nvSpPr>
        <p:spPr>
          <a:xfrm rot="1056672">
            <a:off x="14319826" y="10493019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421578" y="11066964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747168" y="11586705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2904595" y="590836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3713688" y="6913326"/>
            <a:ext cx="169827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Domain-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9" name="Rechteck"/>
          <p:cNvGrpSpPr/>
          <p:nvPr/>
        </p:nvGrpSpPr>
        <p:grpSpPr>
          <a:xfrm>
            <a:off x="8374855" y="1249860"/>
            <a:ext cx="3721692" cy="2971946"/>
            <a:chOff x="0" y="0"/>
            <a:chExt cx="3721690" cy="2971945"/>
          </a:xfrm>
        </p:grpSpPr>
        <p:sp>
          <p:nvSpPr>
            <p:cNvPr id="1848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4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52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85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55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85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56" name="UI"/>
          <p:cNvSpPr txBox="1"/>
          <p:nvPr/>
        </p:nvSpPr>
        <p:spPr>
          <a:xfrm>
            <a:off x="9948109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85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4543" y="4577951"/>
            <a:ext cx="1324769" cy="540316"/>
          </a:xfrm>
          <a:prstGeom prst="rect">
            <a:avLst/>
          </a:prstGeom>
        </p:spPr>
      </p:pic>
      <p:grpSp>
        <p:nvGrpSpPr>
          <p:cNvPr id="1861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86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9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64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86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67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8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68" name="Domain"/>
          <p:cNvSpPr txBox="1"/>
          <p:nvPr/>
        </p:nvSpPr>
        <p:spPr>
          <a:xfrm>
            <a:off x="11723268" y="6595839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869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572088" y="8774904"/>
            <a:ext cx="1324770" cy="540316"/>
          </a:xfrm>
          <a:prstGeom prst="rect">
            <a:avLst/>
          </a:prstGeom>
        </p:spPr>
      </p:pic>
      <p:grpSp>
        <p:nvGrpSpPr>
          <p:cNvPr id="1873" name="Rechteck"/>
          <p:cNvGrpSpPr/>
          <p:nvPr/>
        </p:nvGrpSpPr>
        <p:grpSpPr>
          <a:xfrm>
            <a:off x="8374855" y="9608047"/>
            <a:ext cx="3721692" cy="2971947"/>
            <a:chOff x="0" y="0"/>
            <a:chExt cx="3721690" cy="2971945"/>
          </a:xfrm>
        </p:grpSpPr>
        <p:sp>
          <p:nvSpPr>
            <p:cNvPr id="187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76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87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79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87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80" name="Data Access"/>
          <p:cNvSpPr txBox="1"/>
          <p:nvPr/>
        </p:nvSpPr>
        <p:spPr>
          <a:xfrm>
            <a:off x="9099647" y="10774933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83" name="Rechteck"/>
          <p:cNvGrpSpPr/>
          <p:nvPr/>
        </p:nvGrpSpPr>
        <p:grpSpPr>
          <a:xfrm>
            <a:off x="12589667" y="1249860"/>
            <a:ext cx="3721692" cy="2971946"/>
            <a:chOff x="0" y="0"/>
            <a:chExt cx="3721690" cy="2971945"/>
          </a:xfrm>
        </p:grpSpPr>
        <p:sp>
          <p:nvSpPr>
            <p:cNvPr id="188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86" name="Rechteck"/>
          <p:cNvGrpSpPr/>
          <p:nvPr/>
        </p:nvGrpSpPr>
        <p:grpSpPr>
          <a:xfrm>
            <a:off x="12255920" y="2005500"/>
            <a:ext cx="755292" cy="656995"/>
            <a:chOff x="0" y="0"/>
            <a:chExt cx="755290" cy="656994"/>
          </a:xfrm>
        </p:grpSpPr>
        <p:sp>
          <p:nvSpPr>
            <p:cNvPr id="188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89" name="Rechteck"/>
          <p:cNvGrpSpPr/>
          <p:nvPr/>
        </p:nvGrpSpPr>
        <p:grpSpPr>
          <a:xfrm>
            <a:off x="12255920" y="2809171"/>
            <a:ext cx="755292" cy="656995"/>
            <a:chOff x="0" y="0"/>
            <a:chExt cx="755290" cy="656994"/>
          </a:xfrm>
        </p:grpSpPr>
        <p:sp>
          <p:nvSpPr>
            <p:cNvPr id="188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90" name="REST"/>
          <p:cNvSpPr txBox="1"/>
          <p:nvPr/>
        </p:nvSpPr>
        <p:spPr>
          <a:xfrm>
            <a:off x="13899472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89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789355" y="4577951"/>
            <a:ext cx="1324770" cy="540316"/>
          </a:xfrm>
          <a:prstGeom prst="rect">
            <a:avLst/>
          </a:prstGeom>
        </p:spPr>
      </p:pic>
      <p:pic>
        <p:nvPicPr>
          <p:cNvPr id="1893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858339" y="8774904"/>
            <a:ext cx="1324770" cy="540316"/>
          </a:xfrm>
          <a:prstGeom prst="rect">
            <a:avLst/>
          </a:prstGeom>
        </p:spPr>
      </p:pic>
      <p:grpSp>
        <p:nvGrpSpPr>
          <p:cNvPr id="1897" name="Rechteck"/>
          <p:cNvGrpSpPr/>
          <p:nvPr/>
        </p:nvGrpSpPr>
        <p:grpSpPr>
          <a:xfrm>
            <a:off x="12661105" y="9608047"/>
            <a:ext cx="3721692" cy="2971947"/>
            <a:chOff x="0" y="0"/>
            <a:chExt cx="3721690" cy="2971945"/>
          </a:xfrm>
        </p:grpSpPr>
        <p:sp>
          <p:nvSpPr>
            <p:cNvPr id="189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00" name="Rechteck"/>
          <p:cNvGrpSpPr/>
          <p:nvPr/>
        </p:nvGrpSpPr>
        <p:grpSpPr>
          <a:xfrm>
            <a:off x="12327358" y="10363687"/>
            <a:ext cx="755291" cy="656995"/>
            <a:chOff x="0" y="0"/>
            <a:chExt cx="755290" cy="656994"/>
          </a:xfrm>
        </p:grpSpPr>
        <p:sp>
          <p:nvSpPr>
            <p:cNvPr id="189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03" name="Rechteck"/>
          <p:cNvGrpSpPr/>
          <p:nvPr/>
        </p:nvGrpSpPr>
        <p:grpSpPr>
          <a:xfrm>
            <a:off x="12327358" y="11167359"/>
            <a:ext cx="755291" cy="656995"/>
            <a:chOff x="0" y="0"/>
            <a:chExt cx="755290" cy="656994"/>
          </a:xfrm>
        </p:grpSpPr>
        <p:sp>
          <p:nvSpPr>
            <p:cNvPr id="190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0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04" name="Email…"/>
          <p:cNvSpPr txBox="1"/>
          <p:nvPr/>
        </p:nvSpPr>
        <p:spPr>
          <a:xfrm>
            <a:off x="13767100" y="10527283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sp>
        <p:nvSpPr>
          <p:cNvPr id="1905" name="Usecase"/>
          <p:cNvSpPr txBox="1"/>
          <p:nvPr/>
        </p:nvSpPr>
        <p:spPr>
          <a:xfrm rot="20084579">
            <a:off x="9234996" y="594675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06" name="Service"/>
          <p:cNvSpPr txBox="1"/>
          <p:nvPr/>
        </p:nvSpPr>
        <p:spPr>
          <a:xfrm rot="854544">
            <a:off x="9238636" y="7205727"/>
            <a:ext cx="199413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Aggregate</a:t>
            </a:r>
            <a:endParaRPr dirty="0"/>
          </a:p>
        </p:txBody>
      </p:sp>
      <p:sp>
        <p:nvSpPr>
          <p:cNvPr id="1907" name="Domain…"/>
          <p:cNvSpPr txBox="1"/>
          <p:nvPr/>
        </p:nvSpPr>
        <p:spPr>
          <a:xfrm rot="48907">
            <a:off x="11584462" y="5816915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08" name="Repository…"/>
          <p:cNvSpPr txBox="1"/>
          <p:nvPr/>
        </p:nvSpPr>
        <p:spPr>
          <a:xfrm rot="756641">
            <a:off x="13516010" y="6379847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56992" y="648856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4996378" y="1104323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2" name="Command"/>
          <p:cNvSpPr txBox="1"/>
          <p:nvPr/>
        </p:nvSpPr>
        <p:spPr>
          <a:xfrm rot="19800000">
            <a:off x="8874472" y="4238297"/>
            <a:ext cx="19864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Command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62917" y="4238297"/>
            <a:ext cx="9397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Fluß</a:t>
            </a:r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460809" y="586967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876252" y="5129761"/>
            <a:ext cx="23820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520805"/>
            <a:ext cx="18251151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</a:t>
            </a:r>
            <a:r>
              <a:rPr b="0" i="1"/>
              <a:t>World!</a:t>
            </a:r>
            <a:endParaRPr dirty="0"/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Kein TDD, keine Tests</a:t>
            </a:r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[Personen in mehreren Räume]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4014513"/>
            <a:ext cx="24011867" cy="665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Anforderungen</a:t>
            </a:r>
            <a:endParaRPr dirty="0">
              <a:latin typeface="Lato Bold"/>
              <a:ea typeface="Lato Bold"/>
              <a:cs typeface="Lato Bold"/>
              <a:sym typeface="Lato Bold"/>
            </a:endParaRP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kleine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Aggregate</a:t>
            </a:r>
            <a:r>
              <a:rPr dirty="0"/>
              <a:t> und so </a:t>
            </a:r>
            <a:r>
              <a:rPr dirty="0" err="1"/>
              <a:t>flach</a:t>
            </a:r>
            <a:r>
              <a:rPr dirty="0"/>
              <a:t> </a:t>
            </a:r>
            <a:r>
              <a:rPr dirty="0" err="1"/>
              <a:t>wie</a:t>
            </a:r>
            <a:r>
              <a:rPr dirty="0"/>
              <a:t> </a:t>
            </a:r>
            <a:r>
              <a:rPr dirty="0" err="1"/>
              <a:t>möglich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/>
              <a:t>zunächst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die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Building Blocks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Verhindere</a:t>
            </a:r>
            <a:r>
              <a:rPr dirty="0"/>
              <a:t> (</a:t>
            </a:r>
            <a:r>
              <a:rPr dirty="0" err="1"/>
              <a:t>softwareseitig</a:t>
            </a:r>
            <a:r>
              <a:rPr dirty="0"/>
              <a:t>) die </a:t>
            </a:r>
            <a:r>
              <a:rPr dirty="0" err="1"/>
              <a:t>Nutzung</a:t>
            </a:r>
            <a:r>
              <a:rPr dirty="0"/>
              <a:t> von Technik </a:t>
            </a:r>
            <a:r>
              <a:rPr dirty="0" err="1"/>
              <a:t>im</a:t>
            </a:r>
            <a:r>
              <a:rPr dirty="0"/>
              <a:t> Domain- und Application-Layer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Stelle die „</a:t>
            </a:r>
            <a:r>
              <a:rPr dirty="0" err="1"/>
              <a:t>Aufruf-Richtung</a:t>
            </a:r>
            <a:r>
              <a:rPr dirty="0"/>
              <a:t>“ (</a:t>
            </a:r>
            <a:r>
              <a:rPr dirty="0" err="1"/>
              <a:t>softwareseitig</a:t>
            </a:r>
            <a:r>
              <a:rPr dirty="0"/>
              <a:t>) </a:t>
            </a:r>
            <a:r>
              <a:rPr dirty="0" err="1"/>
              <a:t>sicher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Mappen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böse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Bei </a:t>
            </a:r>
            <a:r>
              <a:rPr dirty="0" err="1"/>
              <a:t>Massendaten</a:t>
            </a:r>
            <a:r>
              <a:rPr dirty="0"/>
              <a:t> </a:t>
            </a:r>
            <a:r>
              <a:rPr dirty="0" err="1"/>
              <a:t>bedingt</a:t>
            </a:r>
            <a:r>
              <a:rPr dirty="0"/>
              <a:t> </a:t>
            </a:r>
            <a:r>
              <a:rPr dirty="0" err="1"/>
              <a:t>einsetzbar</a:t>
            </a:r>
            <a:endParaRPr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1401939" y="12845231"/>
            <a:ext cx="616835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850452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3857</Words>
  <Application>Microsoft Office PowerPoint</Application>
  <PresentationFormat>Benutzerdefiniert</PresentationFormat>
  <Paragraphs>1564</Paragraphs>
  <Slides>68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6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 Bold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PowerPoint-Präsentation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Kai Renken</dc:creator>
  <cp:lastModifiedBy>Kai Renken</cp:lastModifiedBy>
  <cp:revision>3</cp:revision>
  <dcterms:modified xsi:type="dcterms:W3CDTF">2025-06-03T05:56:02Z</dcterms:modified>
</cp:coreProperties>
</file>